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sldIdLst>
    <p:sldId id="258" r:id="rId2"/>
    <p:sldId id="272" r:id="rId3"/>
    <p:sldId id="332" r:id="rId4"/>
    <p:sldId id="331" r:id="rId5"/>
    <p:sldId id="318" r:id="rId6"/>
    <p:sldId id="319" r:id="rId7"/>
    <p:sldId id="330" r:id="rId8"/>
    <p:sldId id="280" r:id="rId9"/>
    <p:sldId id="320" r:id="rId10"/>
    <p:sldId id="314" r:id="rId11"/>
    <p:sldId id="273" r:id="rId12"/>
    <p:sldId id="274" r:id="rId13"/>
    <p:sldId id="282" r:id="rId14"/>
    <p:sldId id="284" r:id="rId15"/>
    <p:sldId id="341" r:id="rId16"/>
    <p:sldId id="296" r:id="rId17"/>
    <p:sldId id="275" r:id="rId18"/>
    <p:sldId id="300" r:id="rId19"/>
    <p:sldId id="34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6AFE-C8AA-4607-B239-CBA76179953C}" type="datetimeFigureOut">
              <a:rPr lang="en-US" smtClean="0"/>
              <a:pPr/>
              <a:t>11/15/2017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E6A6-0A11-48FE-A3AB-A1FBC5D4E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79CD0F-B9DB-4836-A76D-4CC666FBDDE3}" type="slidenum">
              <a:rPr lang="en-US" smtClean="0">
                <a:latin typeface="Calibri" pitchFamily="34" charset="0"/>
                <a:ea typeface="ヒラギノ角ゴ Pro W3" charset="-128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90E4-3C54-4C02-88F0-86EC48CCDDB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6643F-4AD1-4CF1-9B84-63FBC1225F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E6A6-0A11-48FE-A3AB-A1FBC5D4EB6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E052A-4A72-4058-AF44-9B3443F0D68E}" type="slidenum">
              <a:rPr lang="en-GB" smtClean="0">
                <a:latin typeface="Calibri" pitchFamily="34" charset="0"/>
                <a:ea typeface="MS PGothic" pitchFamily="34" charset="-128"/>
              </a:rPr>
              <a:pPr/>
              <a:t>11</a:t>
            </a:fld>
            <a:endParaRPr lang="en-GB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  <a:p>
            <a:endParaRPr lang="en-GB" smtClean="0"/>
          </a:p>
          <a:p>
            <a:r>
              <a:rPr lang="en-GB" smtClean="0"/>
              <a:t>The purpose of databases is to curate the increasing amount of experimental data from various disciplines of biology</a:t>
            </a:r>
          </a:p>
          <a:p>
            <a:endParaRPr lang="en-GB" smtClean="0"/>
          </a:p>
          <a:p>
            <a:r>
              <a:rPr lang="en-GB" smtClean="0"/>
              <a:t>Bioinformatics can be viewed as this circle of science where high throughput experimental procedures produce large quantity of data</a:t>
            </a:r>
          </a:p>
          <a:p>
            <a:r>
              <a:rPr lang="en-GB" smtClean="0"/>
              <a:t>This data is stored and processed in databases from which it can be extracted for analysis with computational methods</a:t>
            </a:r>
          </a:p>
          <a:p>
            <a:r>
              <a:rPr lang="en-GB" smtClean="0"/>
              <a:t>The results form the computational methods in turn inspire additional experiments and hypotheses concerning biological phenomena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6A7CF-1243-40D0-BB10-5A0F8831D888}" type="slidenum">
              <a:rPr lang="ar-SA" smtClean="0"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he-IL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5F62-642E-4190-9D1C-BCB97FD0B803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019A-8FA5-4747-AD2C-943F04FFE509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3A25-35FE-4681-8062-20980BCCA8FA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5B8A-22D0-4F65-B220-37521133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1FF3-4FEB-4F62-A904-00A058D4694E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0D9A-EA54-4560-97D5-8283B0CC2D4D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64D7-C525-4E71-813A-D5DB1A9E5521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F85-E9C4-44A2-9D92-047451D0C3D0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CDC3-D634-4542-9DB8-4FE42086B423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8824-EE83-4CE6-BE94-896772E48B48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F745-F88C-422C-A6C4-EB7E940ED61A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7B2B-32A2-4EAA-B342-A7C0BB26452F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1B47-69F8-493A-9D35-82EC83839ECE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csubiflaboratory-com.web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ome.ad.jp/" TargetMode="External"/><Relationship Id="rId3" Type="http://schemas.openxmlformats.org/officeDocument/2006/relationships/hyperlink" Target="http://www.ensembl.org/" TargetMode="External"/><Relationship Id="rId7" Type="http://schemas.openxmlformats.org/officeDocument/2006/relationships/hyperlink" Target="http://www.rcsb.org/pdb/" TargetMode="External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.qmul.ac.uk/" TargetMode="External"/><Relationship Id="rId5" Type="http://schemas.openxmlformats.org/officeDocument/2006/relationships/hyperlink" Target="http://www.ebi.ac.uk/" TargetMode="External"/><Relationship Id="rId4" Type="http://schemas.openxmlformats.org/officeDocument/2006/relationships/hyperlink" Target="http://www.expasy.c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ar.oxfordjournal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601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359563"/>
            <a:ext cx="6324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Dr. </a:t>
            </a:r>
            <a:r>
              <a:rPr lang="en-US" sz="2400" b="1" dirty="0" err="1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Prativa</a:t>
            </a: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Deka</a:t>
            </a:r>
            <a:endParaRPr lang="en-US" sz="2400" b="1" dirty="0" smtClean="0">
              <a:solidFill>
                <a:srgbClr val="FFC000"/>
              </a:solidFill>
              <a:latin typeface="Arial Rounded MT Bold" pitchFamily="34" charset="0"/>
              <a:cs typeface="Arial" pitchFamily="34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Associate Professor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Department of Botany</a:t>
            </a:r>
            <a:endParaRPr lang="en-US" sz="2400" dirty="0">
              <a:solidFill>
                <a:srgbClr val="FFC000"/>
              </a:solidFill>
              <a:latin typeface="Arial Rounded MT Bold" pitchFamily="34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Mangaldai College, Mangaldai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E-Mail: pdeka.mld@gmail.com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en-US" sz="2400" b="1" dirty="0" smtClean="0">
              <a:solidFill>
                <a:srgbClr val="FFC0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lgerian" pitchFamily="82" charset="0"/>
              </a:rPr>
              <a:t>Bioinformatics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Biological Databases</a:t>
            </a:r>
            <a:endParaRPr lang="en-IN" dirty="0"/>
          </a:p>
        </p:txBody>
      </p:sp>
      <p:pic>
        <p:nvPicPr>
          <p:cNvPr id="51" name="Picture 2" descr="C:\Users\Anuj\Desktop\bio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524000"/>
            <a:ext cx="654510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566026" cy="6858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Flow of Databases in Bioinformatics</a:t>
            </a:r>
          </a:p>
        </p:txBody>
      </p:sp>
      <p:pic>
        <p:nvPicPr>
          <p:cNvPr id="5133" name="Picture 2" descr="C:\Users\COMPAQ\Downloads\Desktop\NCB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070350"/>
            <a:ext cx="1524000" cy="641350"/>
          </a:xfrm>
          <a:noFill/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942975" y="787400"/>
            <a:ext cx="2611438" cy="10906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Biological experiments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152775" y="1949450"/>
            <a:ext cx="2736850" cy="996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Biological Databases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364163" y="863600"/>
            <a:ext cx="2736850" cy="10144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Computational Biology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076575" y="1489075"/>
            <a:ext cx="679450" cy="779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534025" y="1735138"/>
            <a:ext cx="863600" cy="473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552825" y="1325881"/>
            <a:ext cx="1828800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649537" y="2806701"/>
            <a:ext cx="803275" cy="552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5418932" y="2929731"/>
            <a:ext cx="795338" cy="536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191794" y="4107657"/>
            <a:ext cx="6302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4" name="Picture 5" descr="C:\Users\COMPAQ\Downloads\Desktop\EM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238" y="4440238"/>
            <a:ext cx="1968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6" descr="C:\Users\COMPAQ\Downloads\Desktop\DDB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087813"/>
            <a:ext cx="1819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C:\Users\COMPAQ\Downloads\Desktop\PP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3" y="3049588"/>
            <a:ext cx="734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6950" y="95250"/>
            <a:ext cx="6884988" cy="942975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Plants Genomes Databases</a:t>
            </a:r>
          </a:p>
        </p:txBody>
      </p:sp>
      <p:sp>
        <p:nvSpPr>
          <p:cNvPr id="3" name="Oval 2"/>
          <p:cNvSpPr/>
          <p:nvPr/>
        </p:nvSpPr>
        <p:spPr>
          <a:xfrm>
            <a:off x="3286125" y="3100388"/>
            <a:ext cx="2386013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Plant Genomes Databases</a:t>
            </a:r>
          </a:p>
        </p:txBody>
      </p:sp>
      <p:pic>
        <p:nvPicPr>
          <p:cNvPr id="6148" name="Picture 2" descr="C:\Users\COMPAQ\Downloads\Desktop\Ric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30500"/>
            <a:ext cx="19542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COMPAQ\Downloads\Desktop\Gram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175" y="4946650"/>
            <a:ext cx="25193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Users\COMPAQ\Downloads\Desktop\TAIR D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2230438"/>
            <a:ext cx="13795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C:\Users\COMPAQ\Downloads\Desktop\Ma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1628775"/>
            <a:ext cx="26384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C:\Users\COMPAQ\Downloads\Desktop\UR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6375" y="4464050"/>
            <a:ext cx="14287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C:\Users\COMPAQ\Downloads\Desktop\EnsemblPla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700" y="4427538"/>
            <a:ext cx="21955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 flipH="1" flipV="1">
            <a:off x="4075113" y="2744788"/>
            <a:ext cx="660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11413" y="2941638"/>
            <a:ext cx="874712" cy="434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642394" y="3696494"/>
            <a:ext cx="582613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3997325" y="4538663"/>
            <a:ext cx="8159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9156" idx="1"/>
          </p:cNvCxnSpPr>
          <p:nvPr/>
        </p:nvCxnSpPr>
        <p:spPr>
          <a:xfrm flipV="1">
            <a:off x="5672138" y="2882900"/>
            <a:ext cx="830262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59425" y="3881438"/>
            <a:ext cx="942975" cy="582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92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Ten Important Bioinformatics Databases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066800"/>
            <a:ext cx="8229600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GenBank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www.ncbi.nlm.nih.gov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nucleotide sequences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Ensembl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www.ensembl.org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human/mouse/Plants genome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PubMed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www.ncbi.nlm.nih.gov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literature references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NR		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www.ncbi.nlm.nih.gov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protein sequences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SWISS-PROT	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www.expasy.ch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protein sequences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InterPro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www.ebi.ac.uk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protein domains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OMIM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www.ncbi.nlm.nih.gov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genetic diseases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Enzymes	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www.chem.qmul.ac.uk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enzymes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PDB		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www.rcsb.org/pdb/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protein structures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KEGG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www.genome.ad.jp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metabolic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1965,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Dayhoff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gathered all the available sequence data to create the first bioinformatics database 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Atlas of Protein Sequence and Structure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NCBI (National Center for Biotechnology Information)</a:t>
            </a:r>
          </a:p>
        </p:txBody>
      </p:sp>
      <p:pic>
        <p:nvPicPr>
          <p:cNvPr id="1026" name="Picture 2" descr="C:\Users\COMPAQ\Downloads\Desktop\ncb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2302" y="1600200"/>
            <a:ext cx="7579395" cy="45259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286000"/>
            <a:ext cx="3810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sz="2400" dirty="0" smtClean="0"/>
              <a:t>over 30 databases including </a:t>
            </a:r>
            <a:r>
              <a:rPr lang="en-US" sz="2400" b="1" dirty="0" smtClean="0"/>
              <a:t>GenBank, PubMed, OMIM, </a:t>
            </a:r>
            <a:r>
              <a:rPr lang="en-US" sz="2400" dirty="0" smtClean="0"/>
              <a:t>and</a:t>
            </a:r>
            <a:r>
              <a:rPr lang="en-US" sz="2400" b="1" dirty="0" smtClean="0"/>
              <a:t> GEO</a:t>
            </a:r>
          </a:p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sz="2400" dirty="0" smtClean="0"/>
              <a:t> Access all NCBI resources via </a:t>
            </a:r>
            <a:r>
              <a:rPr lang="en-US" sz="2400" b="1" i="1" dirty="0" err="1" smtClean="0"/>
              <a:t>Entrez</a:t>
            </a:r>
            <a:r>
              <a:rPr lang="en-US" sz="2400" b="1" i="1" dirty="0" smtClean="0"/>
              <a:t> </a:t>
            </a:r>
            <a:r>
              <a:rPr lang="en-US" sz="2400" b="1" u="sng" dirty="0" smtClean="0"/>
              <a:t>(www.ncbi.nlm.nih.gov/Entrez/)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Protein Data Bank (PDB)</a:t>
            </a:r>
            <a:endParaRPr lang="en-US" dirty="0"/>
          </a:p>
        </p:txBody>
      </p:sp>
      <p:pic>
        <p:nvPicPr>
          <p:cNvPr id="11265" name="Picture 1" descr="C:\Users\Anuj\Desktop\rcsb 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3917" y="1600200"/>
            <a:ext cx="49761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15900"/>
            <a:ext cx="7612063" cy="912813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BLAST For Sequence Alignment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u="sng" smtClean="0"/>
              <a:t>Basic Local Alignment Search Tool</a:t>
            </a:r>
          </a:p>
          <a:p>
            <a:pPr lvl="1" eaLnBrk="1" hangingPunct="1"/>
            <a:r>
              <a:rPr lang="en-US" smtClean="0"/>
              <a:t>Altschul et al. 1990,1994,1997</a:t>
            </a:r>
          </a:p>
          <a:p>
            <a:pPr eaLnBrk="1" hangingPunct="1"/>
            <a:r>
              <a:rPr lang="en-US" smtClean="0"/>
              <a:t>A best method for local alignment </a:t>
            </a:r>
          </a:p>
          <a:p>
            <a:pPr eaLnBrk="1" hangingPunct="1"/>
            <a:r>
              <a:rPr lang="en-US" smtClean="0"/>
              <a:t>Designed specifically for database searches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Benefits</a:t>
            </a:r>
            <a:r>
              <a:rPr lang="en-US" sz="2800" smtClean="0"/>
              <a:t>-</a:t>
            </a:r>
            <a:r>
              <a:rPr lang="en-US" smtClean="0">
                <a:solidFill>
                  <a:srgbClr val="003399"/>
                </a:solidFill>
              </a:rPr>
              <a:t>Speed, User friendly, Statistical rigor,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rgbClr val="003399"/>
                </a:solidFill>
              </a:rPr>
              <a:t>More sensitive</a:t>
            </a:r>
          </a:p>
          <a:p>
            <a:pPr eaLnBrk="1" hangingPunct="1"/>
            <a:r>
              <a:rPr lang="en-US" u="sng" smtClean="0"/>
              <a:t> Types of BLAST</a:t>
            </a:r>
            <a:r>
              <a:rPr lang="en-US" smtClean="0"/>
              <a:t>- BLASTN, BLASTP, BLASTX, TBLASTN, TBLASTX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81050"/>
            <a:ext cx="64008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hteck 2"/>
          <p:cNvSpPr>
            <a:spLocks noChangeArrowheads="1"/>
          </p:cNvSpPr>
          <p:nvPr/>
        </p:nvSpPr>
        <p:spPr bwMode="auto">
          <a:xfrm>
            <a:off x="304800" y="65817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Luscombe, Greenbaum, Gerstein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THANK YOU</a:t>
            </a:r>
            <a:endParaRPr lang="en-IN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04800" y="1870075"/>
            <a:ext cx="3810000" cy="1477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Biologists </a:t>
            </a:r>
          </a:p>
          <a:p>
            <a:pPr>
              <a:defRPr/>
            </a:pPr>
            <a:r>
              <a:rPr lang="en-US" b="1" dirty="0"/>
              <a:t>Collect Molecular Data: </a:t>
            </a:r>
          </a:p>
          <a:p>
            <a:pPr>
              <a:defRPr/>
            </a:pPr>
            <a:r>
              <a:rPr lang="en-US" b="1" dirty="0"/>
              <a:t>DNA &amp; Protein Sequences,</a:t>
            </a:r>
          </a:p>
          <a:p>
            <a:pPr>
              <a:defRPr/>
            </a:pPr>
            <a:r>
              <a:rPr lang="en-US" b="1" dirty="0"/>
              <a:t>Gene Expression, etc.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28600" y="5246688"/>
            <a:ext cx="419735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Computer scientists </a:t>
            </a:r>
          </a:p>
          <a:p>
            <a:pPr>
              <a:defRPr/>
            </a:pPr>
            <a:r>
              <a:rPr lang="en-US" b="1" dirty="0"/>
              <a:t>(+Mathematicians, Statisticians, etc.)</a:t>
            </a:r>
          </a:p>
          <a:p>
            <a:pPr>
              <a:defRPr/>
            </a:pPr>
            <a:r>
              <a:rPr lang="en-US" b="1" dirty="0"/>
              <a:t>Develop Tools, </a:t>
            </a:r>
            <a:r>
              <a:rPr lang="en-US" b="1" dirty="0" err="1"/>
              <a:t>Softwares</a:t>
            </a:r>
            <a:r>
              <a:rPr lang="en-US" b="1" dirty="0"/>
              <a:t>, Algorithms </a:t>
            </a:r>
            <a:br>
              <a:rPr lang="en-US" b="1" dirty="0"/>
            </a:br>
            <a:r>
              <a:rPr lang="en-US" b="1" dirty="0"/>
              <a:t>to Store and Analyze the Data.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4648200" y="3892550"/>
            <a:ext cx="3505200" cy="120015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Bioinformaticians</a:t>
            </a:r>
          </a:p>
          <a:p>
            <a:pPr>
              <a:defRPr/>
            </a:pPr>
            <a:r>
              <a:rPr lang="en-US" b="1" dirty="0"/>
              <a:t>Study of Biological Questions by Analyzing Molecular Data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01" name="Freeform 14"/>
          <p:cNvSpPr>
            <a:spLocks/>
          </p:cNvSpPr>
          <p:nvPr/>
        </p:nvSpPr>
        <p:spPr bwMode="auto">
          <a:xfrm>
            <a:off x="1676400" y="3348038"/>
            <a:ext cx="2438400" cy="533400"/>
          </a:xfrm>
          <a:custGeom>
            <a:avLst/>
            <a:gdLst>
              <a:gd name="T0" fmla="*/ 0 w 1728"/>
              <a:gd name="T1" fmla="*/ 0 h 528"/>
              <a:gd name="T2" fmla="*/ 2147483647 w 1728"/>
              <a:gd name="T3" fmla="*/ 2147483647 h 528"/>
              <a:gd name="T4" fmla="*/ 2147483647 w 1728"/>
              <a:gd name="T5" fmla="*/ 2147483647 h 528"/>
              <a:gd name="T6" fmla="*/ 0 60000 65536"/>
              <a:gd name="T7" fmla="*/ 0 60000 65536"/>
              <a:gd name="T8" fmla="*/ 0 60000 65536"/>
              <a:gd name="T9" fmla="*/ 0 w 1728"/>
              <a:gd name="T10" fmla="*/ 0 h 528"/>
              <a:gd name="T11" fmla="*/ 1728 w 172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528">
                <a:moveTo>
                  <a:pt x="0" y="0"/>
                </a:moveTo>
                <a:cubicBezTo>
                  <a:pt x="96" y="172"/>
                  <a:pt x="192" y="344"/>
                  <a:pt x="480" y="432"/>
                </a:cubicBezTo>
                <a:cubicBezTo>
                  <a:pt x="768" y="520"/>
                  <a:pt x="1248" y="524"/>
                  <a:pt x="1728" y="528"/>
                </a:cubicBezTo>
              </a:path>
            </a:pathLst>
          </a:custGeom>
          <a:noFill/>
          <a:ln w="2540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Freeform 16"/>
          <p:cNvSpPr>
            <a:spLocks/>
          </p:cNvSpPr>
          <p:nvPr/>
        </p:nvSpPr>
        <p:spPr bwMode="auto">
          <a:xfrm>
            <a:off x="1676400" y="4557713"/>
            <a:ext cx="2438400" cy="625475"/>
          </a:xfrm>
          <a:custGeom>
            <a:avLst/>
            <a:gdLst>
              <a:gd name="T0" fmla="*/ 0 w 1680"/>
              <a:gd name="T1" fmla="*/ 2147483647 h 432"/>
              <a:gd name="T2" fmla="*/ 2147483647 w 1680"/>
              <a:gd name="T3" fmla="*/ 2147483647 h 432"/>
              <a:gd name="T4" fmla="*/ 2147483647 w 1680"/>
              <a:gd name="T5" fmla="*/ 0 h 432"/>
              <a:gd name="T6" fmla="*/ 0 60000 65536"/>
              <a:gd name="T7" fmla="*/ 0 60000 65536"/>
              <a:gd name="T8" fmla="*/ 0 60000 65536"/>
              <a:gd name="T9" fmla="*/ 0 w 1680"/>
              <a:gd name="T10" fmla="*/ 0 h 432"/>
              <a:gd name="T11" fmla="*/ 1680 w 168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432">
                <a:moveTo>
                  <a:pt x="0" y="432"/>
                </a:moveTo>
                <a:cubicBezTo>
                  <a:pt x="76" y="300"/>
                  <a:pt x="152" y="168"/>
                  <a:pt x="432" y="96"/>
                </a:cubicBezTo>
                <a:cubicBezTo>
                  <a:pt x="712" y="24"/>
                  <a:pt x="1196" y="12"/>
                  <a:pt x="1680" y="0"/>
                </a:cubicBezTo>
              </a:path>
            </a:pathLst>
          </a:cu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hteck 8"/>
          <p:cNvSpPr>
            <a:spLocks noChangeArrowheads="1"/>
          </p:cNvSpPr>
          <p:nvPr/>
        </p:nvSpPr>
        <p:spPr bwMode="auto">
          <a:xfrm>
            <a:off x="533400" y="115888"/>
            <a:ext cx="8153400" cy="763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Bioinformatics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field of science in which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biology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 science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technology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merge into a single discipline</a:t>
            </a:r>
            <a:r>
              <a:rPr lang="he-I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2" descr="whe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914400"/>
            <a:ext cx="4125912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Anuj\Desktop\paulien hogew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05400"/>
            <a:ext cx="2466975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AR BERKLEY" pitchFamily="2" charset="0"/>
              </a:rPr>
              <a:t>Paulien</a:t>
            </a:r>
            <a:r>
              <a:rPr lang="en-IN" dirty="0" smtClean="0">
                <a:latin typeface="AR BERKLEY" pitchFamily="2" charset="0"/>
              </a:rPr>
              <a:t> </a:t>
            </a:r>
            <a:r>
              <a:rPr lang="en-IN" dirty="0" err="1" smtClean="0">
                <a:latin typeface="AR BERKLEY" pitchFamily="2" charset="0"/>
              </a:rPr>
              <a:t>hogeweg</a:t>
            </a:r>
            <a:endParaRPr lang="en-IN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BF0000"/>
                </a:solidFill>
              </a:rPr>
              <a:t>From DNA to Genome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3F630-51B9-4B9F-803D-8459E8318A28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28600" y="990600"/>
            <a:ext cx="8686800" cy="5562600"/>
            <a:chOff x="144" y="624"/>
            <a:chExt cx="5472" cy="3504"/>
          </a:xfrm>
        </p:grpSpPr>
        <p:sp>
          <p:nvSpPr>
            <p:cNvPr id="32820" name="AutoShape 3"/>
            <p:cNvSpPr>
              <a:spLocks noChangeArrowheads="1"/>
            </p:cNvSpPr>
            <p:nvPr/>
          </p:nvSpPr>
          <p:spPr bwMode="auto">
            <a:xfrm>
              <a:off x="144" y="816"/>
              <a:ext cx="1968" cy="720"/>
            </a:xfrm>
            <a:prstGeom prst="wedgeRoundRectCallout">
              <a:avLst>
                <a:gd name="adj1" fmla="val 89125"/>
                <a:gd name="adj2" fmla="val -2180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Watson and Crick DNA model</a:t>
              </a:r>
              <a:endParaRPr lang="en-US" sz="2400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32821" name="AutoShape 4"/>
            <p:cNvSpPr>
              <a:spLocks noChangeArrowheads="1"/>
            </p:cNvSpPr>
            <p:nvPr/>
          </p:nvSpPr>
          <p:spPr bwMode="auto">
            <a:xfrm>
              <a:off x="3648" y="624"/>
              <a:ext cx="1968" cy="721"/>
            </a:xfrm>
            <a:prstGeom prst="wedgeRoundRectCallout">
              <a:avLst>
                <a:gd name="adj1" fmla="val -89329"/>
                <a:gd name="adj2" fmla="val 32245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Sanger sequences insulin protein</a:t>
              </a:r>
            </a:p>
          </p:txBody>
        </p:sp>
        <p:sp>
          <p:nvSpPr>
            <p:cNvPr id="32822" name="AutoShape 6"/>
            <p:cNvSpPr>
              <a:spLocks noChangeArrowheads="1"/>
            </p:cNvSpPr>
            <p:nvPr/>
          </p:nvSpPr>
          <p:spPr bwMode="auto">
            <a:xfrm>
              <a:off x="3648" y="2688"/>
              <a:ext cx="1872" cy="720"/>
            </a:xfrm>
            <a:prstGeom prst="wedgeRoundRectCallout">
              <a:avLst>
                <a:gd name="adj1" fmla="val -90917"/>
                <a:gd name="adj2" fmla="val 5041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Sanger dideoxy DNA sequencing</a:t>
              </a:r>
            </a:p>
          </p:txBody>
        </p:sp>
        <p:sp>
          <p:nvSpPr>
            <p:cNvPr id="32823" name="AutoShape 10"/>
            <p:cNvSpPr>
              <a:spLocks noChangeArrowheads="1"/>
            </p:cNvSpPr>
            <p:nvPr/>
          </p:nvSpPr>
          <p:spPr bwMode="auto">
            <a:xfrm>
              <a:off x="3648" y="3408"/>
              <a:ext cx="1872" cy="720"/>
            </a:xfrm>
            <a:prstGeom prst="wedgeRoundRectCallout">
              <a:avLst>
                <a:gd name="adj1" fmla="val -90917"/>
                <a:gd name="adj2" fmla="val 4375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PCR (Polymerase Chain Reaction)</a:t>
              </a:r>
            </a:p>
          </p:txBody>
        </p:sp>
      </p:grpSp>
      <p:sp>
        <p:nvSpPr>
          <p:cNvPr id="32773" name="Line 11"/>
          <p:cNvSpPr>
            <a:spLocks noChangeShapeType="1"/>
          </p:cNvSpPr>
          <p:nvPr/>
        </p:nvSpPr>
        <p:spPr bwMode="auto">
          <a:xfrm>
            <a:off x="4572000" y="1524000"/>
            <a:ext cx="0" cy="518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12"/>
          <p:cNvSpPr>
            <a:spLocks noChangeShapeType="1"/>
          </p:cNvSpPr>
          <p:nvPr/>
        </p:nvSpPr>
        <p:spPr bwMode="auto">
          <a:xfrm>
            <a:off x="43434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13"/>
          <p:cNvSpPr>
            <a:spLocks noChangeShapeType="1"/>
          </p:cNvSpPr>
          <p:nvPr/>
        </p:nvSpPr>
        <p:spPr bwMode="auto">
          <a:xfrm>
            <a:off x="43434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4"/>
          <p:cNvSpPr>
            <a:spLocks noChangeShapeType="1"/>
          </p:cNvSpPr>
          <p:nvPr/>
        </p:nvSpPr>
        <p:spPr bwMode="auto">
          <a:xfrm>
            <a:off x="43434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5"/>
          <p:cNvSpPr>
            <a:spLocks noChangeShapeType="1"/>
          </p:cNvSpPr>
          <p:nvPr/>
        </p:nvSpPr>
        <p:spPr bwMode="auto">
          <a:xfrm>
            <a:off x="43434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6"/>
          <p:cNvSpPr>
            <a:spLocks noChangeShapeType="1"/>
          </p:cNvSpPr>
          <p:nvPr/>
        </p:nvSpPr>
        <p:spPr bwMode="auto">
          <a:xfrm>
            <a:off x="43434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43434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343400" y="647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3505200" y="1676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1955</a:t>
            </a:r>
          </a:p>
        </p:txBody>
      </p:sp>
      <p:sp>
        <p:nvSpPr>
          <p:cNvPr id="32782" name="Text Box 20"/>
          <p:cNvSpPr txBox="1">
            <a:spLocks noChangeArrowheads="1"/>
          </p:cNvSpPr>
          <p:nvPr/>
        </p:nvSpPr>
        <p:spPr bwMode="auto">
          <a:xfrm>
            <a:off x="4800600" y="243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1960</a:t>
            </a:r>
          </a:p>
        </p:txBody>
      </p:sp>
      <p:sp>
        <p:nvSpPr>
          <p:cNvPr id="32783" name="Text Box 21"/>
          <p:cNvSpPr txBox="1">
            <a:spLocks noChangeArrowheads="1"/>
          </p:cNvSpPr>
          <p:nvPr/>
        </p:nvSpPr>
        <p:spPr bwMode="auto">
          <a:xfrm>
            <a:off x="3505200" y="3200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1965</a:t>
            </a:r>
          </a:p>
        </p:txBody>
      </p:sp>
      <p:sp>
        <p:nvSpPr>
          <p:cNvPr id="32784" name="Text Box 22"/>
          <p:cNvSpPr txBox="1">
            <a:spLocks noChangeArrowheads="1"/>
          </p:cNvSpPr>
          <p:nvPr/>
        </p:nvSpPr>
        <p:spPr bwMode="auto">
          <a:xfrm>
            <a:off x="4800600" y="396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1970</a:t>
            </a:r>
          </a:p>
        </p:txBody>
      </p:sp>
      <p:sp>
        <p:nvSpPr>
          <p:cNvPr id="32785" name="Text Box 23"/>
          <p:cNvSpPr txBox="1">
            <a:spLocks noChangeArrowheads="1"/>
          </p:cNvSpPr>
          <p:nvPr/>
        </p:nvSpPr>
        <p:spPr bwMode="auto">
          <a:xfrm>
            <a:off x="3505200" y="472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1975</a:t>
            </a:r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4800600" y="5486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1980</a:t>
            </a:r>
          </a:p>
        </p:txBody>
      </p:sp>
      <p:sp>
        <p:nvSpPr>
          <p:cNvPr id="32787" name="Text Box 25"/>
          <p:cNvSpPr txBox="1">
            <a:spLocks noChangeArrowheads="1"/>
          </p:cNvSpPr>
          <p:nvPr/>
        </p:nvSpPr>
        <p:spPr bwMode="auto">
          <a:xfrm>
            <a:off x="35052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1985</a:t>
            </a:r>
          </a:p>
        </p:txBody>
      </p:sp>
      <p:sp>
        <p:nvSpPr>
          <p:cNvPr id="32788" name="Line 26"/>
          <p:cNvSpPr>
            <a:spLocks noChangeShapeType="1"/>
          </p:cNvSpPr>
          <p:nvPr/>
        </p:nvSpPr>
        <p:spPr bwMode="auto">
          <a:xfrm>
            <a:off x="44958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7"/>
          <p:cNvSpPr>
            <a:spLocks noChangeShapeType="1"/>
          </p:cNvSpPr>
          <p:nvPr/>
        </p:nvSpPr>
        <p:spPr bwMode="auto">
          <a:xfrm>
            <a:off x="4495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8"/>
          <p:cNvSpPr>
            <a:spLocks noChangeShapeType="1"/>
          </p:cNvSpPr>
          <p:nvPr/>
        </p:nvSpPr>
        <p:spPr bwMode="auto">
          <a:xfrm>
            <a:off x="4495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9"/>
          <p:cNvSpPr>
            <a:spLocks noChangeShapeType="1"/>
          </p:cNvSpPr>
          <p:nvPr/>
        </p:nvSpPr>
        <p:spPr bwMode="auto">
          <a:xfrm>
            <a:off x="4495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30"/>
          <p:cNvSpPr>
            <a:spLocks noChangeShapeType="1"/>
          </p:cNvSpPr>
          <p:nvPr/>
        </p:nvSpPr>
        <p:spPr bwMode="auto">
          <a:xfrm>
            <a:off x="44958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31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32"/>
          <p:cNvSpPr>
            <a:spLocks noChangeShapeType="1"/>
          </p:cNvSpPr>
          <p:nvPr/>
        </p:nvSpPr>
        <p:spPr bwMode="auto">
          <a:xfrm>
            <a:off x="4495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33"/>
          <p:cNvSpPr>
            <a:spLocks noChangeShapeType="1"/>
          </p:cNvSpPr>
          <p:nvPr/>
        </p:nvSpPr>
        <p:spPr bwMode="auto">
          <a:xfrm>
            <a:off x="4495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34"/>
          <p:cNvSpPr>
            <a:spLocks noChangeShapeType="1"/>
          </p:cNvSpPr>
          <p:nvPr/>
        </p:nvSpPr>
        <p:spPr bwMode="auto">
          <a:xfrm>
            <a:off x="4495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35"/>
          <p:cNvSpPr>
            <a:spLocks noChangeShapeType="1"/>
          </p:cNvSpPr>
          <p:nvPr/>
        </p:nvSpPr>
        <p:spPr bwMode="auto">
          <a:xfrm>
            <a:off x="44958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6"/>
          <p:cNvSpPr>
            <a:spLocks noChangeShapeType="1"/>
          </p:cNvSpPr>
          <p:nvPr/>
        </p:nvSpPr>
        <p:spPr bwMode="auto">
          <a:xfrm>
            <a:off x="44958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7"/>
          <p:cNvSpPr>
            <a:spLocks noChangeShapeType="1"/>
          </p:cNvSpPr>
          <p:nvPr/>
        </p:nvSpPr>
        <p:spPr bwMode="auto">
          <a:xfrm>
            <a:off x="44958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8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9"/>
          <p:cNvSpPr>
            <a:spLocks noChangeShapeType="1"/>
          </p:cNvSpPr>
          <p:nvPr/>
        </p:nvSpPr>
        <p:spPr bwMode="auto">
          <a:xfrm>
            <a:off x="4495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40"/>
          <p:cNvSpPr>
            <a:spLocks noChangeShapeType="1"/>
          </p:cNvSpPr>
          <p:nvPr/>
        </p:nvSpPr>
        <p:spPr bwMode="auto">
          <a:xfrm>
            <a:off x="44958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41"/>
          <p:cNvSpPr>
            <a:spLocks noChangeShapeType="1"/>
          </p:cNvSpPr>
          <p:nvPr/>
        </p:nvSpPr>
        <p:spPr bwMode="auto">
          <a:xfrm>
            <a:off x="44958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42"/>
          <p:cNvSpPr>
            <a:spLocks noChangeShapeType="1"/>
          </p:cNvSpPr>
          <p:nvPr/>
        </p:nvSpPr>
        <p:spPr bwMode="auto">
          <a:xfrm>
            <a:off x="44958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Line 43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44"/>
          <p:cNvSpPr>
            <a:spLocks noChangeShapeType="1"/>
          </p:cNvSpPr>
          <p:nvPr/>
        </p:nvSpPr>
        <p:spPr bwMode="auto">
          <a:xfrm>
            <a:off x="44958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Line 45"/>
          <p:cNvSpPr>
            <a:spLocks noChangeShapeType="1"/>
          </p:cNvSpPr>
          <p:nvPr/>
        </p:nvSpPr>
        <p:spPr bwMode="auto">
          <a:xfrm>
            <a:off x="44958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Line 46"/>
          <p:cNvSpPr>
            <a:spLocks noChangeShapeType="1"/>
          </p:cNvSpPr>
          <p:nvPr/>
        </p:nvSpPr>
        <p:spPr bwMode="auto">
          <a:xfrm>
            <a:off x="44958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7"/>
          <p:cNvSpPr>
            <a:spLocks noChangeShapeType="1"/>
          </p:cNvSpPr>
          <p:nvPr/>
        </p:nvSpPr>
        <p:spPr bwMode="auto">
          <a:xfrm>
            <a:off x="4495800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8"/>
          <p:cNvSpPr>
            <a:spLocks noChangeShapeType="1"/>
          </p:cNvSpPr>
          <p:nvPr/>
        </p:nvSpPr>
        <p:spPr bwMode="auto">
          <a:xfrm>
            <a:off x="44958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9"/>
          <p:cNvSpPr>
            <a:spLocks noChangeShapeType="1"/>
          </p:cNvSpPr>
          <p:nvPr/>
        </p:nvSpPr>
        <p:spPr bwMode="auto">
          <a:xfrm>
            <a:off x="4495800" y="601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50"/>
          <p:cNvSpPr>
            <a:spLocks noChangeShapeType="1"/>
          </p:cNvSpPr>
          <p:nvPr/>
        </p:nvSpPr>
        <p:spPr bwMode="auto">
          <a:xfrm>
            <a:off x="44958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51"/>
          <p:cNvSpPr>
            <a:spLocks noChangeShapeType="1"/>
          </p:cNvSpPr>
          <p:nvPr/>
        </p:nvSpPr>
        <p:spPr bwMode="auto">
          <a:xfrm>
            <a:off x="4495800" y="632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81000" y="2133600"/>
            <a:ext cx="8534400" cy="4419600"/>
            <a:chOff x="240" y="1344"/>
            <a:chExt cx="5376" cy="2784"/>
          </a:xfrm>
        </p:grpSpPr>
        <p:sp>
          <p:nvSpPr>
            <p:cNvPr id="32815" name="AutoShape 5"/>
            <p:cNvSpPr>
              <a:spLocks noChangeArrowheads="1"/>
            </p:cNvSpPr>
            <p:nvPr/>
          </p:nvSpPr>
          <p:spPr bwMode="auto">
            <a:xfrm>
              <a:off x="3936" y="2016"/>
              <a:ext cx="1584" cy="672"/>
            </a:xfrm>
            <a:prstGeom prst="wedgeRoundRectCallout">
              <a:avLst>
                <a:gd name="adj1" fmla="val -115023"/>
                <a:gd name="adj2" fmla="val 27829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ARPANET (early Internet)</a:t>
              </a:r>
            </a:p>
          </p:txBody>
        </p:sp>
        <p:sp>
          <p:nvSpPr>
            <p:cNvPr id="32816" name="AutoShape 7"/>
            <p:cNvSpPr>
              <a:spLocks noChangeArrowheads="1"/>
            </p:cNvSpPr>
            <p:nvPr/>
          </p:nvSpPr>
          <p:spPr bwMode="auto">
            <a:xfrm>
              <a:off x="240" y="2544"/>
              <a:ext cx="1872" cy="720"/>
            </a:xfrm>
            <a:prstGeom prst="wedgeRoundRectCallout">
              <a:avLst>
                <a:gd name="adj1" fmla="val 91560"/>
                <a:gd name="adj2" fmla="val 3750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PDB (Protein Data Bank)</a:t>
              </a:r>
            </a:p>
          </p:txBody>
        </p:sp>
        <p:sp>
          <p:nvSpPr>
            <p:cNvPr id="32817" name="AutoShape 8"/>
            <p:cNvSpPr>
              <a:spLocks noChangeArrowheads="1"/>
            </p:cNvSpPr>
            <p:nvPr/>
          </p:nvSpPr>
          <p:spPr bwMode="auto">
            <a:xfrm>
              <a:off x="240" y="1680"/>
              <a:ext cx="1872" cy="720"/>
            </a:xfrm>
            <a:prstGeom prst="wedgeRoundRectCallout">
              <a:avLst>
                <a:gd name="adj1" fmla="val 91560"/>
                <a:gd name="adj2" fmla="val 84861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Sequence alignment</a:t>
              </a:r>
            </a:p>
          </p:txBody>
        </p:sp>
        <p:sp>
          <p:nvSpPr>
            <p:cNvPr id="32818" name="AutoShape 9"/>
            <p:cNvSpPr>
              <a:spLocks noChangeArrowheads="1"/>
            </p:cNvSpPr>
            <p:nvPr/>
          </p:nvSpPr>
          <p:spPr bwMode="auto">
            <a:xfrm>
              <a:off x="240" y="3408"/>
              <a:ext cx="1872" cy="720"/>
            </a:xfrm>
            <a:prstGeom prst="wedgeRoundRectCallout">
              <a:avLst>
                <a:gd name="adj1" fmla="val 91560"/>
                <a:gd name="adj2" fmla="val 3750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GenBank database</a:t>
              </a:r>
            </a:p>
          </p:txBody>
        </p:sp>
        <p:sp>
          <p:nvSpPr>
            <p:cNvPr id="32819" name="AutoShape 52"/>
            <p:cNvSpPr>
              <a:spLocks noChangeArrowheads="1"/>
            </p:cNvSpPr>
            <p:nvPr/>
          </p:nvSpPr>
          <p:spPr bwMode="auto">
            <a:xfrm>
              <a:off x="3744" y="1344"/>
              <a:ext cx="1872" cy="480"/>
            </a:xfrm>
            <a:prstGeom prst="wedgeRoundRectCallout">
              <a:avLst>
                <a:gd name="adj1" fmla="val -96046"/>
                <a:gd name="adj2" fmla="val 161667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Dayhoff’s Atlas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38F706-D09F-4090-8569-78CA99AD5C6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4572000" y="381000"/>
            <a:ext cx="0" cy="617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4343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43434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43434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4495800" y="129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44958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44958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4495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4495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44958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44958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44958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44958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44958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35052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1995</a:t>
            </a:r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>
            <a:off x="4495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44958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4800600" y="1828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1990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800600" y="5638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2000</a:t>
            </a:r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>
            <a:off x="4495800" y="624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81000" y="228600"/>
            <a:ext cx="8229600" cy="4800600"/>
            <a:chOff x="240" y="144"/>
            <a:chExt cx="5184" cy="3024"/>
          </a:xfrm>
        </p:grpSpPr>
        <p:sp>
          <p:nvSpPr>
            <p:cNvPr id="33822" name="AutoShape 22"/>
            <p:cNvSpPr>
              <a:spLocks noChangeArrowheads="1"/>
            </p:cNvSpPr>
            <p:nvPr/>
          </p:nvSpPr>
          <p:spPr bwMode="auto">
            <a:xfrm>
              <a:off x="3648" y="144"/>
              <a:ext cx="1776" cy="624"/>
            </a:xfrm>
            <a:prstGeom prst="wedgeRoundRectCallout">
              <a:avLst>
                <a:gd name="adj1" fmla="val -93583"/>
                <a:gd name="adj2" fmla="val -17468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SWISS-PROT database</a:t>
              </a:r>
            </a:p>
          </p:txBody>
        </p:sp>
        <p:sp>
          <p:nvSpPr>
            <p:cNvPr id="33823" name="AutoShape 23"/>
            <p:cNvSpPr>
              <a:spLocks noChangeArrowheads="1"/>
            </p:cNvSpPr>
            <p:nvPr/>
          </p:nvSpPr>
          <p:spPr bwMode="auto">
            <a:xfrm>
              <a:off x="240" y="144"/>
              <a:ext cx="1872" cy="480"/>
            </a:xfrm>
            <a:prstGeom prst="wedgeRoundRectCallout">
              <a:avLst>
                <a:gd name="adj1" fmla="val 90704"/>
                <a:gd name="adj2" fmla="val 92292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NCBI</a:t>
              </a:r>
            </a:p>
          </p:txBody>
        </p:sp>
        <p:sp>
          <p:nvSpPr>
            <p:cNvPr id="33824" name="AutoShape 24"/>
            <p:cNvSpPr>
              <a:spLocks noChangeArrowheads="1"/>
            </p:cNvSpPr>
            <p:nvPr/>
          </p:nvSpPr>
          <p:spPr bwMode="auto">
            <a:xfrm>
              <a:off x="240" y="2784"/>
              <a:ext cx="1968" cy="384"/>
            </a:xfrm>
            <a:prstGeom prst="wedgeRoundRectCallout">
              <a:avLst>
                <a:gd name="adj1" fmla="val 84500"/>
                <a:gd name="adj2" fmla="val -387500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World Wide Web</a:t>
              </a:r>
            </a:p>
          </p:txBody>
        </p:sp>
        <p:sp>
          <p:nvSpPr>
            <p:cNvPr id="33825" name="AutoShape 27"/>
            <p:cNvSpPr>
              <a:spLocks noChangeArrowheads="1"/>
            </p:cNvSpPr>
            <p:nvPr/>
          </p:nvSpPr>
          <p:spPr bwMode="auto">
            <a:xfrm>
              <a:off x="240" y="1776"/>
              <a:ext cx="1872" cy="480"/>
            </a:xfrm>
            <a:prstGeom prst="wedgeRoundRectCallout">
              <a:avLst>
                <a:gd name="adj1" fmla="val 90704"/>
                <a:gd name="adj2" fmla="val -147708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BLAST</a:t>
              </a:r>
            </a:p>
          </p:txBody>
        </p:sp>
        <p:sp>
          <p:nvSpPr>
            <p:cNvPr id="33826" name="AutoShape 28"/>
            <p:cNvSpPr>
              <a:spLocks noChangeArrowheads="1"/>
            </p:cNvSpPr>
            <p:nvPr/>
          </p:nvSpPr>
          <p:spPr bwMode="auto">
            <a:xfrm>
              <a:off x="240" y="960"/>
              <a:ext cx="1872" cy="480"/>
            </a:xfrm>
            <a:prstGeom prst="wedgeRoundRectCallout">
              <a:avLst>
                <a:gd name="adj1" fmla="val 90704"/>
                <a:gd name="adj2" fmla="val -77708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FASTA</a:t>
              </a:r>
            </a:p>
          </p:txBody>
        </p:sp>
        <p:sp>
          <p:nvSpPr>
            <p:cNvPr id="33827" name="AutoShape 30"/>
            <p:cNvSpPr>
              <a:spLocks noChangeArrowheads="1"/>
            </p:cNvSpPr>
            <p:nvPr/>
          </p:nvSpPr>
          <p:spPr bwMode="auto">
            <a:xfrm>
              <a:off x="3744" y="1920"/>
              <a:ext cx="1536" cy="432"/>
            </a:xfrm>
            <a:prstGeom prst="wedgeRoundRectCallout">
              <a:avLst>
                <a:gd name="adj1" fmla="val -106639"/>
                <a:gd name="adj2" fmla="val -79861"/>
                <a:gd name="adj3" fmla="val 16667"/>
              </a:avLst>
            </a:prstGeom>
            <a:solidFill>
              <a:srgbClr val="E38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EBI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295400" y="1524000"/>
            <a:ext cx="7467600" cy="5029200"/>
            <a:chOff x="816" y="960"/>
            <a:chExt cx="4704" cy="3168"/>
          </a:xfrm>
        </p:grpSpPr>
        <p:sp>
          <p:nvSpPr>
            <p:cNvPr id="33817" name="AutoShape 26"/>
            <p:cNvSpPr>
              <a:spLocks noChangeArrowheads="1"/>
            </p:cNvSpPr>
            <p:nvPr/>
          </p:nvSpPr>
          <p:spPr bwMode="auto">
            <a:xfrm>
              <a:off x="3648" y="960"/>
              <a:ext cx="1872" cy="720"/>
            </a:xfrm>
            <a:prstGeom prst="wedgeRoundRectCallout">
              <a:avLst>
                <a:gd name="adj1" fmla="val -91347"/>
                <a:gd name="adj2" fmla="val -6847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Times" charset="0"/>
                </a:rPr>
                <a:t>Human Genome Initiative</a:t>
              </a: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816" y="2784"/>
              <a:ext cx="4704" cy="1344"/>
              <a:chOff x="816" y="2784"/>
              <a:chExt cx="4704" cy="1344"/>
            </a:xfrm>
          </p:grpSpPr>
          <p:sp>
            <p:nvSpPr>
              <p:cNvPr id="33819" name="AutoShape 25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872" cy="720"/>
              </a:xfrm>
              <a:prstGeom prst="wedgeRoundRectCallout">
                <a:avLst>
                  <a:gd name="adj1" fmla="val -91347"/>
                  <a:gd name="adj2" fmla="val 22639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chemeClr val="accent2"/>
                    </a:solidFill>
                    <a:latin typeface="Times" charset="0"/>
                  </a:rPr>
                  <a:t>First human genome draft</a:t>
                </a: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3312" y="2784"/>
                <a:ext cx="1728" cy="552"/>
              </a:xfrm>
              <a:prstGeom prst="wedgeRoundRectCallout">
                <a:avLst>
                  <a:gd name="adj1" fmla="val -74884"/>
                  <a:gd name="adj2" fmla="val -101630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chemeClr val="accent2"/>
                    </a:solidFill>
                    <a:latin typeface="Times" charset="0"/>
                  </a:rPr>
                  <a:t>First bacterial genome</a:t>
                </a:r>
              </a:p>
            </p:txBody>
          </p:sp>
          <p:sp>
            <p:nvSpPr>
              <p:cNvPr id="33821" name="AutoShape 31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728" cy="528"/>
              </a:xfrm>
              <a:prstGeom prst="wedgeRoundRectCallout">
                <a:avLst>
                  <a:gd name="adj1" fmla="val 69505"/>
                  <a:gd name="adj2" fmla="val -165153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>
                    <a:solidFill>
                      <a:schemeClr val="accent2"/>
                    </a:solidFill>
                    <a:latin typeface="Times" charset="0"/>
                  </a:rPr>
                  <a:t>Yeast genome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Biological Databases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 BERKLEY" pitchFamily="2" charset="0"/>
              </a:rPr>
              <a:t/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 BERKLEY" pitchFamily="2" charset="0"/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 BERKLEY" pitchFamily="2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Algerian" pitchFamily="82" charset="0"/>
              </a:rPr>
              <a:t>What is a database?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19400"/>
            <a:ext cx="8458200" cy="3276600"/>
          </a:xfrm>
        </p:spPr>
        <p:txBody>
          <a:bodyPr/>
          <a:lstStyle/>
          <a:p>
            <a:pPr lvl="1" eaLnBrk="1" hangingPunct="1"/>
            <a:r>
              <a:rPr lang="en-US" dirty="0" smtClean="0"/>
              <a:t>A collection of related data elements</a:t>
            </a:r>
          </a:p>
          <a:p>
            <a:pPr lvl="2" eaLnBrk="1" hangingPunct="1"/>
            <a:r>
              <a:rPr lang="en-US" i="1" dirty="0" smtClean="0"/>
              <a:t>tables</a:t>
            </a:r>
          </a:p>
          <a:p>
            <a:pPr lvl="2" eaLnBrk="1" hangingPunct="1"/>
            <a:r>
              <a:rPr lang="en-US" i="1" dirty="0" smtClean="0"/>
              <a:t>columns (fields)</a:t>
            </a:r>
          </a:p>
          <a:p>
            <a:pPr lvl="2" eaLnBrk="1" hangingPunct="1"/>
            <a:r>
              <a:rPr lang="en-US" i="1" dirty="0" smtClean="0"/>
              <a:t>rows (records)</a:t>
            </a:r>
            <a:endParaRPr lang="en-US" dirty="0" smtClean="0"/>
          </a:p>
          <a:p>
            <a:pPr lvl="1" eaLnBrk="1" hangingPunct="1"/>
            <a:r>
              <a:rPr lang="en-US" dirty="0" smtClean="0"/>
              <a:t>Records retrieved using a query language</a:t>
            </a:r>
          </a:p>
          <a:p>
            <a:pPr lvl="1" eaLnBrk="1" hangingPunct="1"/>
            <a:r>
              <a:rPr lang="en-US" dirty="0" smtClean="0"/>
              <a:t>Database technology is well established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447C-DF84-4FDE-A1D3-E1AA1741BD2E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314" name="Picture 2" descr="C:\Users\COMPAQ\Download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653" y="1632035"/>
            <a:ext cx="2539347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381000"/>
            <a:ext cx="8229600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 dirty="0"/>
              <a:t>Tables (</a:t>
            </a:r>
            <a:r>
              <a:rPr lang="en-US" b="1" dirty="0" err="1"/>
              <a:t>entitites</a:t>
            </a:r>
            <a:r>
              <a:rPr lang="en-US" b="1" dirty="0" smtClean="0"/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 smtClean="0"/>
              <a:t>basic </a:t>
            </a:r>
            <a:r>
              <a:rPr lang="en-US" dirty="0"/>
              <a:t>elements of information to track, e.g., </a:t>
            </a:r>
            <a:r>
              <a:rPr lang="en-US" i="1" dirty="0"/>
              <a:t>gene, organism, sequence, citation</a:t>
            </a:r>
          </a:p>
          <a:p>
            <a:pPr marL="398463" lvl="1" eaLnBrk="1" hangingPunct="1">
              <a:spcBef>
                <a:spcPct val="20000"/>
              </a:spcBef>
            </a:pPr>
            <a:endParaRPr lang="en-US" i="1" dirty="0"/>
          </a:p>
          <a:p>
            <a:pPr eaLnBrk="1" hangingPunct="1">
              <a:spcBef>
                <a:spcPct val="20000"/>
              </a:spcBef>
            </a:pPr>
            <a:r>
              <a:rPr lang="en-US" b="1" dirty="0"/>
              <a:t>Columns (fields)</a:t>
            </a:r>
          </a:p>
          <a:p>
            <a:pPr marL="398463" lvl="1" eaLnBrk="1" hangingPunct="1">
              <a:spcBef>
                <a:spcPct val="20000"/>
              </a:spcBef>
              <a:buFont typeface="Times" pitchFamily="1" charset="0"/>
              <a:buChar char="•"/>
            </a:pPr>
            <a:r>
              <a:rPr lang="en-US" dirty="0"/>
              <a:t>attributes of tables, e.g. for </a:t>
            </a:r>
            <a:r>
              <a:rPr lang="en-US" i="1" dirty="0"/>
              <a:t>citation</a:t>
            </a:r>
            <a:r>
              <a:rPr lang="en-US" dirty="0"/>
              <a:t> table, </a:t>
            </a:r>
            <a:r>
              <a:rPr lang="en-US" i="1" dirty="0"/>
              <a:t>title, journal, volume, author</a:t>
            </a:r>
          </a:p>
          <a:p>
            <a:pPr marL="398463" lvl="1" eaLnBrk="1" hangingPunct="1">
              <a:spcBef>
                <a:spcPct val="20000"/>
              </a:spcBef>
              <a:buFont typeface="Times" pitchFamily="1" charset="0"/>
              <a:buNone/>
            </a:pPr>
            <a:r>
              <a:rPr lang="en-US" b="1" dirty="0"/>
              <a:t>	</a:t>
            </a:r>
            <a:endParaRPr lang="en-US" dirty="0"/>
          </a:p>
          <a:p>
            <a:pPr eaLnBrk="1" hangingPunct="1">
              <a:spcBef>
                <a:spcPct val="20000"/>
              </a:spcBef>
            </a:pPr>
            <a:r>
              <a:rPr lang="en-US" b="1" dirty="0"/>
              <a:t>Rows (records)</a:t>
            </a:r>
          </a:p>
          <a:p>
            <a:pPr marL="398463" lvl="1" eaLnBrk="1" hangingPunct="1">
              <a:spcBef>
                <a:spcPct val="20000"/>
              </a:spcBef>
              <a:buFont typeface="Times" pitchFamily="1" charset="0"/>
              <a:buChar char="•"/>
            </a:pPr>
            <a:r>
              <a:rPr lang="en-US" dirty="0"/>
              <a:t>actual data</a:t>
            </a:r>
          </a:p>
          <a:p>
            <a:pPr marL="398463" lvl="1" eaLnBrk="1" hangingPunct="1">
              <a:spcBef>
                <a:spcPct val="20000"/>
              </a:spcBef>
              <a:buFont typeface="Times" pitchFamily="1" charset="0"/>
              <a:buChar char="•"/>
            </a:pPr>
            <a:r>
              <a:rPr lang="en-US" dirty="0"/>
              <a:t>whereas </a:t>
            </a:r>
            <a:r>
              <a:rPr lang="en-US" i="1" dirty="0"/>
              <a:t>fields</a:t>
            </a:r>
            <a:r>
              <a:rPr lang="en-US" dirty="0"/>
              <a:t> describe </a:t>
            </a:r>
            <a:r>
              <a:rPr lang="en-US" u="sng" dirty="0"/>
              <a:t>what</a:t>
            </a:r>
            <a:r>
              <a:rPr lang="en-US" dirty="0"/>
              <a:t> data is stored, the </a:t>
            </a:r>
            <a:r>
              <a:rPr lang="en-US" i="1" dirty="0"/>
              <a:t>rows</a:t>
            </a:r>
            <a:r>
              <a:rPr lang="en-US" dirty="0"/>
              <a:t> of a table are </a:t>
            </a:r>
            <a:r>
              <a:rPr lang="en-US" u="sng" dirty="0"/>
              <a:t>where</a:t>
            </a:r>
            <a:r>
              <a:rPr lang="en-US" dirty="0"/>
              <a:t> the actual data is stored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20D1-D3E5-4914-8DB7-3BEBDC4CE309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How online database work?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174A-1D7D-45E3-87DA-723FE5098700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7050" y="822325"/>
            <a:ext cx="808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When you query an online database, your query </a:t>
            </a:r>
            <a:r>
              <a:rPr lang="en-US" dirty="0" smtClean="0"/>
              <a:t>is </a:t>
            </a:r>
            <a:r>
              <a:rPr lang="en-US" dirty="0"/>
              <a:t>translated into SQL, the database is interrogated, and the answer displayed on your web browser. </a:t>
            </a:r>
            <a:endParaRPr lang="en-US" i="1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22350" y="2514600"/>
            <a:ext cx="238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Arial" pitchFamily="34" charset="0"/>
              </a:rPr>
              <a:t>Your computer and browser (the “client”)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22350" y="3505200"/>
            <a:ext cx="238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Arial" pitchFamily="34" charset="0"/>
              </a:rPr>
              <a:t>Software to receive and translate the instructions you enter into your browser (on the “server”)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22350" y="5562600"/>
            <a:ext cx="238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Arial" pitchFamily="34" charset="0"/>
              </a:rPr>
              <a:t>The database itself</a:t>
            </a:r>
          </a:p>
        </p:txBody>
      </p:sp>
      <p:pic>
        <p:nvPicPr>
          <p:cNvPr id="9" name="Picture 23" descr="threetiercrop"/>
          <p:cNvPicPr>
            <a:picLocks noChangeAspect="1" noChangeArrowheads="1"/>
          </p:cNvPicPr>
          <p:nvPr/>
        </p:nvPicPr>
        <p:blipFill>
          <a:blip r:embed="rId2" cstate="print"/>
          <a:srcRect t="8746" r="21214"/>
          <a:stretch>
            <a:fillRect/>
          </a:stretch>
        </p:blipFill>
        <p:spPr bwMode="auto">
          <a:xfrm>
            <a:off x="3873500" y="1752600"/>
            <a:ext cx="393223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132138" y="6581775"/>
            <a:ext cx="603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Arial" pitchFamily="34" charset="0"/>
              </a:rPr>
              <a:t>Image source: David Lane and Hugh E. Williams. </a:t>
            </a:r>
            <a:r>
              <a:rPr lang="en-US" sz="900" i="1">
                <a:latin typeface="Arial" pitchFamily="34" charset="0"/>
              </a:rPr>
              <a:t>Web Database Applications with PHP &amp; MySQL</a:t>
            </a:r>
            <a:r>
              <a:rPr lang="en-US" sz="900">
                <a:latin typeface="Arial" pitchFamily="34" charset="0"/>
              </a:rPr>
              <a:t>. O’Reilly (2002).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914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Why biological databases?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Make biological data available to scientists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Consolidation of data (gather data from different sources)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Provide access to large dataset that cannot be published explicitly (genome,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proteome,…)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Make biological data available in computer-readable format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Make data accessible for automated analysis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Bioinformatics: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  <a:latin typeface="+mj-lt"/>
              </a:rPr>
              <a:t>“To extract, store and to analysis the biological data”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96131" y="0"/>
            <a:ext cx="4990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Biological Databases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7318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dirty="0"/>
              <a:t>Over 1000 biological databases</a:t>
            </a:r>
          </a:p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dirty="0"/>
              <a:t>Vary in size, quality, coverage, level of interest</a:t>
            </a:r>
          </a:p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dirty="0"/>
              <a:t>Many of the major ones covered in the annual Database Issue of</a:t>
            </a:r>
            <a:r>
              <a:rPr lang="en-US" i="1" dirty="0"/>
              <a:t> </a:t>
            </a:r>
            <a:r>
              <a:rPr lang="en-US" i="1" dirty="0">
                <a:hlinkClick r:id="rId3"/>
              </a:rPr>
              <a:t>Nucleic Acids Research</a:t>
            </a:r>
            <a:endParaRPr lang="en-US" i="1" dirty="0"/>
          </a:p>
          <a:p>
            <a:pPr>
              <a:spcBef>
                <a:spcPct val="50000"/>
              </a:spcBef>
              <a:buFont typeface="Times" pitchFamily="1" charset="0"/>
              <a:buChar char="•"/>
            </a:pPr>
            <a:r>
              <a:rPr lang="en-US" dirty="0"/>
              <a:t>What makes a good database?</a:t>
            </a:r>
            <a:endParaRPr lang="en-US" i="1" dirty="0"/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comprehensiveness</a:t>
            </a:r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accuracy</a:t>
            </a:r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is up-to-date</a:t>
            </a:r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good interface</a:t>
            </a:r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batch search/download</a:t>
            </a:r>
          </a:p>
          <a:p>
            <a:pPr lvl="1">
              <a:spcBef>
                <a:spcPct val="50000"/>
              </a:spcBef>
              <a:buFont typeface="Times" pitchFamily="1" charset="0"/>
              <a:buChar char="•"/>
            </a:pPr>
            <a:r>
              <a:rPr lang="en-US" sz="2000" i="1" dirty="0"/>
              <a:t>API (web services, DAS, etc.)</a:t>
            </a:r>
          </a:p>
          <a:p>
            <a:pPr lvl="1">
              <a:spcBef>
                <a:spcPct val="50000"/>
              </a:spcBef>
              <a:buFont typeface="Times" pitchFamily="1" charset="0"/>
              <a:buNone/>
            </a:pP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FCF3-33D0-4D7E-9BDC-2C025A129806}" type="datetime1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51275"/>
            <a:ext cx="42672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624</Words>
  <Application>Microsoft Office PowerPoint</Application>
  <PresentationFormat>On-screen Show (4:3)</PresentationFormat>
  <Paragraphs>146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From DNA to Genome</vt:lpstr>
      <vt:lpstr>Slide 4</vt:lpstr>
      <vt:lpstr> Biological Databases   What is a database? </vt:lpstr>
      <vt:lpstr>Slide 6</vt:lpstr>
      <vt:lpstr>How online database work?</vt:lpstr>
      <vt:lpstr>Why biological databases?</vt:lpstr>
      <vt:lpstr>Biological Databases</vt:lpstr>
      <vt:lpstr>Types of Biological Databases</vt:lpstr>
      <vt:lpstr>Flow of Databases in Bioinformatics</vt:lpstr>
      <vt:lpstr>Plants Genomes Databases</vt:lpstr>
      <vt:lpstr> Ten Important Bioinformatics Databases </vt:lpstr>
      <vt:lpstr>NCBI (National Center for Biotechnology Information)</vt:lpstr>
      <vt:lpstr>Slide 15</vt:lpstr>
      <vt:lpstr>Protein Data Bank (PDB)</vt:lpstr>
      <vt:lpstr>BLAST For Sequence Alignment</vt:lpstr>
      <vt:lpstr>Slide 18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Kumar ANuj</dc:creator>
  <cp:lastModifiedBy>Mangaldai college</cp:lastModifiedBy>
  <cp:revision>107</cp:revision>
  <dcterms:created xsi:type="dcterms:W3CDTF">2006-08-16T00:00:00Z</dcterms:created>
  <dcterms:modified xsi:type="dcterms:W3CDTF">2017-11-15T15:56:42Z</dcterms:modified>
</cp:coreProperties>
</file>